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544" r:id="rId3"/>
    <p:sldId id="545" r:id="rId4"/>
    <p:sldId id="546" r:id="rId5"/>
    <p:sldId id="547" r:id="rId6"/>
    <p:sldId id="548" r:id="rId7"/>
    <p:sldId id="549" r:id="rId8"/>
    <p:sldId id="550" r:id="rId9"/>
    <p:sldId id="551" r:id="rId10"/>
    <p:sldId id="552" r:id="rId11"/>
    <p:sldId id="553" r:id="rId12"/>
    <p:sldId id="554" r:id="rId13"/>
    <p:sldId id="555" r:id="rId14"/>
    <p:sldId id="556" r:id="rId15"/>
    <p:sldId id="557" r:id="rId16"/>
    <p:sldId id="558" r:id="rId17"/>
    <p:sldId id="559" r:id="rId18"/>
    <p:sldId id="560" r:id="rId19"/>
    <p:sldId id="561" r:id="rId20"/>
    <p:sldId id="562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579" r:id="rId38"/>
    <p:sldId id="580" r:id="rId39"/>
    <p:sldId id="581" r:id="rId40"/>
    <p:sldId id="582" r:id="rId41"/>
    <p:sldId id="583" r:id="rId42"/>
    <p:sldId id="584" r:id="rId43"/>
    <p:sldId id="585" r:id="rId44"/>
    <p:sldId id="586" r:id="rId45"/>
    <p:sldId id="587" r:id="rId46"/>
    <p:sldId id="588" r:id="rId47"/>
    <p:sldId id="589" r:id="rId48"/>
    <p:sldId id="590" r:id="rId49"/>
    <p:sldId id="591" r:id="rId50"/>
    <p:sldId id="592" r:id="rId51"/>
    <p:sldId id="593" r:id="rId52"/>
    <p:sldId id="594" r:id="rId53"/>
    <p:sldId id="595" r:id="rId54"/>
    <p:sldId id="596" r:id="rId55"/>
    <p:sldId id="540" r:id="rId56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0099"/>
    <a:srgbClr val="FF0000"/>
    <a:srgbClr val="EBA905"/>
    <a:srgbClr val="00FF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Objects="1">
      <p:cViewPr varScale="1">
        <p:scale>
          <a:sx n="69" d="100"/>
          <a:sy n="69" d="100"/>
        </p:scale>
        <p:origin x="780" y="-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32F6615-4AF5-46CC-9B7D-B5ACA5CA8634}" type="datetimeFigureOut">
              <a:rPr lang="en-US"/>
              <a:pPr>
                <a:defRPr/>
              </a:pPr>
              <a:t>9/13/2020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357DE68-661E-422A-8D1B-55B53F5EFF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75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57DE68-661E-422A-8D1B-55B53F5EFF0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55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0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5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04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47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94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12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7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88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7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8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94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85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12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69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49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64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13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24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36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57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27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2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3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6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51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47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99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30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60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89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1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9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4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943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260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80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781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482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85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66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738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362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14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381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215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975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154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303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0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6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3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33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4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5B10C-2631-4972-9FA8-9EB4F0A1D0BC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4874A-9F9C-412B-8B59-7BB7BD4CCB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FC0F3-0FDA-4256-AA69-3C9C3D30EFAB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279BF-7C38-49CF-A937-48071A4103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6DB2D-54FC-4CDE-93DB-97D3D478FB84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636E2-C54D-4D84-839B-83170FDE6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rgbClr val="002060"/>
                </a:solidFill>
                <a:latin typeface="Adobe Caslon Pro Bold" pitchFamily="18" charset="0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rgbClr val="002060"/>
                </a:solidFill>
                <a:latin typeface="Adobe Caslon Pro" pitchFamily="18" charset="0"/>
              </a:defRPr>
            </a:lvl1pPr>
            <a:lvl2pPr>
              <a:defRPr sz="3200">
                <a:solidFill>
                  <a:srgbClr val="002060"/>
                </a:solidFill>
                <a:latin typeface="Adobe Caslon Pro" pitchFamily="18" charset="0"/>
              </a:defRPr>
            </a:lvl2pPr>
            <a:lvl3pPr>
              <a:defRPr sz="3200">
                <a:solidFill>
                  <a:srgbClr val="002060"/>
                </a:solidFill>
                <a:latin typeface="Adobe Caslon Pro" pitchFamily="18" charset="0"/>
              </a:defRPr>
            </a:lvl3pPr>
            <a:lvl4pPr>
              <a:defRPr sz="3200">
                <a:solidFill>
                  <a:srgbClr val="002060"/>
                </a:solidFill>
                <a:latin typeface="Adobe Caslon Pro" pitchFamily="18" charset="0"/>
              </a:defRPr>
            </a:lvl4pPr>
            <a:lvl5pPr>
              <a:defRPr sz="3200">
                <a:solidFill>
                  <a:srgbClr val="002060"/>
                </a:solidFill>
                <a:latin typeface="Adobe Caslon Pro" pitchFamily="18" charset="0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245E3-79C2-4168-A5DA-E90546C426D1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D2F88-8A41-4E7F-9278-91FE67E35F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29A4B-608F-440A-B419-45363288261B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8AA93-391F-4BF1-AB24-EE1C18811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0D36D-0EFA-47C5-89D8-CB0AE07E6C11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9EF8F-76BF-4C1E-800D-331B123ED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07908-FF95-4B89-B8F2-AE08495C74EE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3E7E-5A1B-47E5-978D-1F4346EAB9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BEDD8-25D8-4845-9844-BBB7EE657E41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9D76F-CB32-479A-B956-6E7A4C40D2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8E196-B4A6-49B7-9A43-01F3BCA3A742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59A8A-7DBD-46DB-811A-0FD3F62D59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A9A69-DDBF-4AEF-836D-E70CAE15FCDB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F6F4D-7262-49C8-A02A-33CDA8E5A9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ADC75-A6C4-4E12-92F8-A8BCE3465595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7094D3-A18E-4A55-B245-DB9F8591AA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400117" cy="112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smtClean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74947" y="64929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C9D2FD8-98B0-4D5A-9AC7-A09B2BFABA53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1" y="649290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32" y="6492901"/>
            <a:ext cx="1333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6B3258-B9C0-4096-B6BF-26A4F5876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5" descr="Picture 7.png"/>
          <p:cNvPicPr>
            <a:picLocks noChangeAspect="1"/>
          </p:cNvPicPr>
          <p:nvPr userDrawn="1"/>
        </p:nvPicPr>
        <p:blipFill>
          <a:blip r:embed="rId13"/>
          <a:srcRect l="1923" b="5336"/>
          <a:stretch>
            <a:fillRect/>
          </a:stretch>
        </p:blipFill>
        <p:spPr bwMode="auto">
          <a:xfrm>
            <a:off x="9740900" y="-23"/>
            <a:ext cx="2429933" cy="642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 userDrawn="1"/>
        </p:nvSpPr>
        <p:spPr>
          <a:xfrm>
            <a:off x="6174318" y="6459539"/>
            <a:ext cx="3105149" cy="49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209621" y="6459539"/>
            <a:ext cx="2982383" cy="4603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779187" y="6459539"/>
            <a:ext cx="3439583" cy="49213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2699" y="2"/>
            <a:ext cx="9412817" cy="1173163"/>
            <a:chOff x="-9525" y="0"/>
            <a:chExt cx="7059613" cy="1173163"/>
          </a:xfrm>
        </p:grpSpPr>
        <p:sp>
          <p:nvSpPr>
            <p:cNvPr id="12" name="Title 1"/>
            <p:cNvSpPr txBox="1">
              <a:spLocks/>
            </p:cNvSpPr>
            <p:nvPr/>
          </p:nvSpPr>
          <p:spPr bwMode="auto">
            <a:xfrm>
              <a:off x="0" y="0"/>
              <a:ext cx="7050088" cy="1125538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144000" algn="l" fontAlgn="b">
                <a:lnSpc>
                  <a:spcPct val="150000"/>
                </a:lnSpc>
                <a:spcBef>
                  <a:spcPts val="600"/>
                </a:spcBef>
              </a:pPr>
              <a:r>
                <a:rPr lang="en-US" sz="3600" b="1" dirty="0" smtClean="0">
                  <a:solidFill>
                    <a:srgbClr val="002060"/>
                  </a:solidFill>
                  <a:latin typeface="Adobe Caslon Pro Bold" pitchFamily="18" charset="0"/>
                </a:rPr>
                <a:t> </a:t>
              </a:r>
              <a:endParaRPr lang="en-IN" sz="3600" b="1" dirty="0">
                <a:solidFill>
                  <a:srgbClr val="002060"/>
                </a:solidFill>
                <a:latin typeface="Adobe Caslon Pro Bold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36825" y="1125538"/>
              <a:ext cx="2328863" cy="4762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14888" y="1125538"/>
              <a:ext cx="2235200" cy="444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9525" y="1125538"/>
              <a:ext cx="2581275" cy="47625"/>
            </a:xfrm>
            <a:prstGeom prst="rect">
              <a:avLst/>
            </a:prstGeom>
            <a:solidFill>
              <a:srgbClr val="FFC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6" name="TextBox 12"/>
          <p:cNvSpPr txBox="1">
            <a:spLocks noChangeArrowheads="1"/>
          </p:cNvSpPr>
          <p:nvPr userDrawn="1"/>
        </p:nvSpPr>
        <p:spPr bwMode="auto">
          <a:xfrm>
            <a:off x="9694353" y="571483"/>
            <a:ext cx="269667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99"/>
                </a:solidFill>
                <a:latin typeface="Helvetica" pitchFamily="34" charset="0"/>
                <a:cs typeface="Helvetica" pitchFamily="34" charset="0"/>
              </a:rPr>
              <a:t>BITS</a:t>
            </a:r>
            <a:r>
              <a:rPr lang="en-US" sz="2600" b="1" dirty="0">
                <a:solidFill>
                  <a:srgbClr val="000099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n-US" sz="2600" dirty="0">
                <a:solidFill>
                  <a:srgbClr val="000099"/>
                </a:solidFill>
                <a:latin typeface="Helvetica" pitchFamily="34" charset="0"/>
                <a:cs typeface="Helvetica" pitchFamily="34" charset="0"/>
              </a:rPr>
              <a:t>Pilani</a:t>
            </a:r>
          </a:p>
        </p:txBody>
      </p:sp>
      <p:sp>
        <p:nvSpPr>
          <p:cNvPr id="17" name="TextBox 13"/>
          <p:cNvSpPr txBox="1">
            <a:spLocks noChangeArrowheads="1"/>
          </p:cNvSpPr>
          <p:nvPr userDrawn="1"/>
        </p:nvSpPr>
        <p:spPr bwMode="auto">
          <a:xfrm>
            <a:off x="9696400" y="946915"/>
            <a:ext cx="21822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99"/>
                </a:solidFill>
                <a:latin typeface="Helvetica" pitchFamily="34" charset="0"/>
                <a:cs typeface="Helvetica" pitchFamily="34" charset="0"/>
              </a:rPr>
              <a:t>Pilani Campus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wmf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9" descr="11942.jpg"/>
          <p:cNvPicPr>
            <a:picLocks noChangeAspect="1"/>
          </p:cNvPicPr>
          <p:nvPr/>
        </p:nvPicPr>
        <p:blipFill rotWithShape="1">
          <a:blip r:embed="rId3">
            <a:lum bright="-20000" contrast="22000"/>
          </a:blip>
          <a:srcRect t="5436" b="48065"/>
          <a:stretch/>
        </p:blipFill>
        <p:spPr bwMode="auto">
          <a:xfrm>
            <a:off x="1" y="-2410"/>
            <a:ext cx="12191999" cy="702942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10075256" y="714358"/>
            <a:ext cx="1853392" cy="645915"/>
            <a:chOff x="6810375" y="833438"/>
            <a:chExt cx="1853392" cy="645915"/>
          </a:xfrm>
        </p:grpSpPr>
        <p:sp>
          <p:nvSpPr>
            <p:cNvPr id="5130" name="TextBox 12"/>
            <p:cNvSpPr txBox="1">
              <a:spLocks noChangeArrowheads="1"/>
            </p:cNvSpPr>
            <p:nvPr/>
          </p:nvSpPr>
          <p:spPr bwMode="auto">
            <a:xfrm>
              <a:off x="6810375" y="833438"/>
              <a:ext cx="1853392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600" b="1" dirty="0">
                  <a:solidFill>
                    <a:srgbClr val="FFFFFF"/>
                  </a:solidFill>
                  <a:latin typeface="Helvetica" pitchFamily="34" charset="0"/>
                  <a:cs typeface="Helvetica" pitchFamily="34" charset="0"/>
                </a:rPr>
                <a:t>BITS</a:t>
              </a:r>
              <a:r>
                <a:rPr lang="en-US" sz="26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Helvetica" pitchFamily="34" charset="0"/>
                  <a:cs typeface="Helvetica" pitchFamily="34" charset="0"/>
                </a:rPr>
                <a:t>Pilani</a:t>
              </a:r>
            </a:p>
          </p:txBody>
        </p:sp>
        <p:sp>
          <p:nvSpPr>
            <p:cNvPr id="5131" name="TextBox 13"/>
            <p:cNvSpPr txBox="1">
              <a:spLocks noChangeArrowheads="1"/>
            </p:cNvSpPr>
            <p:nvPr/>
          </p:nvSpPr>
          <p:spPr bwMode="auto">
            <a:xfrm>
              <a:off x="7312025" y="1171576"/>
              <a:ext cx="134043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Helvetica" pitchFamily="34" charset="0"/>
                  <a:cs typeface="Helvetica" pitchFamily="34" charset="0"/>
                </a:rPr>
                <a:t>Pilani Campus</a:t>
              </a:r>
              <a:endParaRPr lang="en-US" sz="1400" dirty="0">
                <a:latin typeface="Helvetica" pitchFamily="34" charset="0"/>
                <a:cs typeface="Helvetica" pitchFamily="34" charset="0"/>
              </a:endParaRPr>
            </a:p>
          </p:txBody>
        </p:sp>
      </p:grpSp>
      <p:pic>
        <p:nvPicPr>
          <p:cNvPr id="5132" name="Picture 15" descr="Picture 7.png"/>
          <p:cNvPicPr>
            <a:picLocks noChangeAspect="1"/>
          </p:cNvPicPr>
          <p:nvPr/>
        </p:nvPicPr>
        <p:blipFill>
          <a:blip r:embed="rId4"/>
          <a:srcRect l="1923" b="5336"/>
          <a:stretch>
            <a:fillRect/>
          </a:stretch>
        </p:blipFill>
        <p:spPr bwMode="auto">
          <a:xfrm>
            <a:off x="9667251" y="2"/>
            <a:ext cx="2193925" cy="69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-24680" y="3405898"/>
            <a:ext cx="11017224" cy="1841959"/>
            <a:chOff x="-24680" y="5633261"/>
            <a:chExt cx="8145017" cy="1612163"/>
          </a:xfrm>
        </p:grpSpPr>
        <p:sp>
          <p:nvSpPr>
            <p:cNvPr id="23" name="Rectangle 22"/>
            <p:cNvSpPr/>
            <p:nvPr/>
          </p:nvSpPr>
          <p:spPr>
            <a:xfrm>
              <a:off x="2982045" y="7153984"/>
              <a:ext cx="2730649" cy="914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15250" y="7153984"/>
              <a:ext cx="2605087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-24680" y="7153984"/>
              <a:ext cx="3006725" cy="91440"/>
            </a:xfrm>
            <a:prstGeom prst="rect">
              <a:avLst/>
            </a:prstGeom>
            <a:solidFill>
              <a:srgbClr val="FFC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5129" name="Picture 11" descr="logo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5026" y="5633261"/>
              <a:ext cx="1277650" cy="1417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519147" y="5753981"/>
              <a:ext cx="5542903" cy="10505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rgbClr val="FF0000"/>
                  </a:solidFill>
                  <a:latin typeface="Adobe Caslon Pro Bold" pitchFamily="18" charset="0"/>
                  <a:cs typeface="Helvetica"/>
                </a:rPr>
                <a:t>DSE CL 557  - Artificial and Computational Intelligence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 dirty="0" smtClean="0">
                <a:solidFill>
                  <a:srgbClr val="FF0000"/>
                </a:solidFill>
                <a:latin typeface="Adobe Caslon Pro Bold" pitchFamily="18" charset="0"/>
                <a:cs typeface="Helvetic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rgbClr val="000099"/>
                  </a:solidFill>
                  <a:latin typeface="Adobe Caslon Pro Bold" pitchFamily="18" charset="0"/>
                  <a:cs typeface="Helvetica"/>
                </a:rPr>
                <a:t>#3. </a:t>
              </a:r>
              <a:r>
                <a:rPr lang="en-US" sz="2400" b="1" dirty="0">
                  <a:solidFill>
                    <a:srgbClr val="000099"/>
                  </a:solidFill>
                  <a:latin typeface="Adobe Caslon Pro Bold" pitchFamily="18" charset="0"/>
                  <a:cs typeface="Helvetica"/>
                </a:rPr>
                <a:t>Problem Solving Agent using Uninformed Search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itchFamily="18" charset="0"/>
                <a:cs typeface="Helvetica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91344" y="2449182"/>
            <a:ext cx="3046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(some slides </a:t>
            </a:r>
            <a:r>
              <a:rPr lang="en-US" sz="900" dirty="0">
                <a:solidFill>
                  <a:schemeClr val="bg1"/>
                </a:solidFill>
                <a:latin typeface="Palatino"/>
                <a:cs typeface="Palatino"/>
              </a:rPr>
              <a:t>adapted </a:t>
            </a: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from </a:t>
            </a:r>
            <a:r>
              <a:rPr lang="en-US" sz="900" dirty="0">
                <a:solidFill>
                  <a:schemeClr val="bg1"/>
                </a:solidFill>
                <a:latin typeface="Calibri"/>
                <a:cs typeface="Calibri"/>
              </a:rPr>
              <a:t>Dan Klein and Pieter </a:t>
            </a:r>
            <a:r>
              <a:rPr lang="en-US" sz="900" dirty="0" err="1">
                <a:solidFill>
                  <a:schemeClr val="bg1"/>
                </a:solidFill>
                <a:latin typeface="Calibri"/>
                <a:cs typeface="Calibri"/>
              </a:rPr>
              <a:t>Abbeel</a:t>
            </a: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  </a:t>
            </a:r>
            <a:r>
              <a:rPr lang="en-IN" sz="900" dirty="0">
                <a:solidFill>
                  <a:schemeClr val="bg1"/>
                </a:solidFill>
              </a:rPr>
              <a:t>http://aima.cs.berkeley.edu/</a:t>
            </a: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)</a:t>
            </a:r>
            <a:endParaRPr lang="en-US" sz="900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344" y="5775647"/>
            <a:ext cx="3507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F8EA8C4-DC85-4AF6-93A9-6960CF029261}" type="datetime2">
              <a:rPr lang="en-US" sz="2400">
                <a:solidFill>
                  <a:schemeClr val="bg1"/>
                </a:solidFill>
                <a:latin typeface="Adobe Caslon Pro Bold" pitchFamily="18" charset="0"/>
                <a:cs typeface="Helvetica"/>
              </a:rPr>
              <a:pPr/>
              <a:t>Sunday, September 13, 2020</a:t>
            </a:fld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12224" y="5775647"/>
            <a:ext cx="2993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obe Caslon Pro Bold" pitchFamily="18" charset="0"/>
                <a:cs typeface="Helvetica"/>
              </a:rPr>
              <a:t>Dr. Saikishor Jangiti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0B56E4-8860-43CC-8861-4F95890BE258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4874A-9F9C-412B-8B59-7BB7BD4CCB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09825" y="-1058357"/>
            <a:ext cx="5037286" cy="378271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759" y="1125540"/>
            <a:ext cx="8524096" cy="5226409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217EDC-ED9F-42EC-878D-37A6B66B2A3D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19336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2805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535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31807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88603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26951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33215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17007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3353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74503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93551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6298202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6298202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069602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Calibri" pitchFamily="34" charset="0"/>
              </a:rPr>
              <a:t>“U”, </a:t>
            </a:r>
            <a:r>
              <a:rPr lang="en-US" dirty="0">
                <a:latin typeface="Calibri" pitchFamily="34" charset="0"/>
              </a:rPr>
              <a:t>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069602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Calibri" pitchFamily="34" charset="0"/>
              </a:rPr>
              <a:t>“R”, </a:t>
            </a:r>
            <a:r>
              <a:rPr lang="en-US" dirty="0">
                <a:latin typeface="Calibri" pitchFamily="34" charset="0"/>
              </a:rPr>
              <a:t>1.0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3A6743-A0A0-49A4-8182-B35D03C4BA4A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3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408" y="1600202"/>
            <a:ext cx="8302482" cy="4355959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CFA717-2E90-49CE-8FA1-630C4FC7DA93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0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1"/>
            <a:ext cx="6962601" cy="4110375"/>
          </a:xfrm>
          <a:prstGeom prst="rect">
            <a:avLst/>
          </a:prstGeom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44072" y="1676401"/>
            <a:ext cx="2808312" cy="4525963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9B289F-89F7-4216-8C2A-C6DA30AEA3DB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19336" y="3428774"/>
            <a:ext cx="9280778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9338" y="1196752"/>
            <a:ext cx="9280779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00336" y="4009799"/>
            <a:ext cx="4089639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</a:t>
            </a:r>
            <a:r>
              <a:rPr lang="en-US" sz="2000" dirty="0" smtClean="0"/>
              <a:t>UDLR</a:t>
            </a:r>
            <a:endParaRPr lang="en-US" sz="2000" dirty="0"/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871864" y="4017741"/>
            <a:ext cx="4246361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</a:t>
            </a:r>
            <a:r>
              <a:rPr lang="en-US" sz="2000" dirty="0" smtClean="0"/>
              <a:t>UDLR</a:t>
            </a:r>
            <a:endParaRPr lang="en-US" sz="2000" dirty="0"/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19337" y="1276071"/>
            <a:ext cx="9208834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9400116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9C59A-1EF5-F34D-B1E3-5750B8218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42" y="1676174"/>
            <a:ext cx="3334339" cy="146351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5083" y="6416475"/>
            <a:ext cx="2685910" cy="365125"/>
          </a:xfrm>
        </p:spPr>
        <p:txBody>
          <a:bodyPr/>
          <a:lstStyle/>
          <a:p>
            <a:pPr>
              <a:defRPr/>
            </a:pPr>
            <a:fld id="{7DBB071E-341B-4461-9196-2392454F28E5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9EF8F-76BF-4C1E-800D-331B123EDED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6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07368" y="1558925"/>
            <a:ext cx="7136432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</a:t>
            </a:r>
            <a:r>
              <a:rPr lang="en-US" sz="2000" dirty="0" smtClean="0"/>
              <a:t>UDLR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872" y="1759533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433F9B-6461-401A-A963-9F1F69888A49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973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4" y="4683173"/>
            <a:ext cx="9228663" cy="1266107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4" y="1371601"/>
            <a:ext cx="9228664" cy="3065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DED398-6CBD-48E8-A238-06E9B0CD5E65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8474" y="1450961"/>
            <a:ext cx="4017746" cy="4260878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53C79D-7447-458E-A22C-D90030F1F424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7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4727848" y="1295400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263352" y="1295401"/>
            <a:ext cx="5090888" cy="4887916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3FFF32-A2EB-4E77-B250-B758AF8CB0CA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41640" y="1657353"/>
            <a:ext cx="4949698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4727848" y="2074873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5413648" y="5014921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018E5F-B0A0-44A3-B8D8-B37E1F74E4FC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7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3912" y="2045921"/>
            <a:ext cx="3329136" cy="2496852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55227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</a:t>
            </a:r>
            <a:r>
              <a:rPr lang="en-US" dirty="0" smtClean="0"/>
              <a:t>Ahead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</a:t>
            </a:r>
            <a:r>
              <a:rPr lang="en-US" dirty="0" smtClean="0"/>
              <a:t>Problems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</a:t>
            </a:r>
            <a:r>
              <a:rPr lang="en-US" dirty="0" smtClean="0"/>
              <a:t>Search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 Limited Search, 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Iterative </a:t>
            </a:r>
            <a:r>
              <a:rPr lang="en-US" dirty="0"/>
              <a:t>Deepening Search, 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Bidirectional </a:t>
            </a:r>
            <a:r>
              <a:rPr lang="en-US" dirty="0"/>
              <a:t>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95400" y="5852193"/>
            <a:ext cx="7800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Reference: Chapter 3.1-3.4 from AI: A modern approach (Russell, </a:t>
            </a:r>
            <a:r>
              <a:rPr lang="en-IN" dirty="0" err="1"/>
              <a:t>Norvig</a:t>
            </a:r>
            <a:r>
              <a:rPr lang="en-IN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A5E1D0-3248-4E61-B29F-2B7D9E867848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4114800"/>
            <a:ext cx="8712968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1667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8665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90865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3176464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2033464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3633664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Calibri" pitchFamily="34" charset="0"/>
              </a:rPr>
              <a:t>“R”, </a:t>
            </a:r>
            <a:r>
              <a:rPr lang="en-US" dirty="0">
                <a:latin typeface="Calibri" pitchFamily="34" charset="0"/>
              </a:rPr>
              <a:t>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666752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Calibri" pitchFamily="34" charset="0"/>
              </a:rPr>
              <a:t>“U”, </a:t>
            </a:r>
            <a:r>
              <a:rPr lang="en-US" dirty="0">
                <a:latin typeface="Calibri" pitchFamily="34" charset="0"/>
              </a:rPr>
              <a:t>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2033464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1271464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1957264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4395664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3633664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4319464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5310064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32104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5310064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04112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27082F-49F9-4F23-999B-EFBFB7129995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1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4511824" y="1927865"/>
            <a:ext cx="4889500" cy="3569059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191344" y="2135443"/>
            <a:ext cx="3479798" cy="3093757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6886724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4664224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4664224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5108724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8918724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5235724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5235724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4822973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5267473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4822973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5394473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7407424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6950224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7140724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7712224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7712224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7331224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6950224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7521724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7775722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7521724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7299473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7566173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7108973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7299473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7870973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7108973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7680473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7870975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7680473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8918724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9077473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5934224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5426224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5616724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6188224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6188224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5807224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5426224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5997724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6251722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5997724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5775473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6092973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5584973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5775473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6346973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5584973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6156473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6346971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6156473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5267473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5267473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7299473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7299473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491381" y="3124200"/>
            <a:ext cx="2869981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867238" y="5602499"/>
            <a:ext cx="4165972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</a:t>
            </a:r>
            <a:endParaRPr lang="en-US" i="1" dirty="0" smtClean="0">
              <a:latin typeface="Calibri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 pitchFamily="34" charset="0"/>
              </a:rPr>
              <a:t>and </a:t>
            </a:r>
            <a:r>
              <a:rPr lang="en-US" i="1" dirty="0">
                <a:latin typeface="Calibri" pitchFamily="34" charset="0"/>
              </a:rPr>
              <a:t>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0" y="1281538"/>
            <a:ext cx="3735459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</a:t>
            </a:r>
            <a:r>
              <a:rPr lang="en-US" i="1" dirty="0" smtClean="0">
                <a:latin typeface="Calibri" pitchFamily="34" charset="0"/>
              </a:rPr>
              <a:t>NODE </a:t>
            </a:r>
            <a:r>
              <a:rPr lang="en-US" i="1" dirty="0">
                <a:latin typeface="Calibri" pitchFamily="34" charset="0"/>
              </a:rPr>
              <a:t>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524522" y="2041684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19944" y="2329716"/>
            <a:ext cx="307041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1895D2-441B-46C2-9708-6778908E6C86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9D76F-CB32-479A-B956-6E7A4C40D21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3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62272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419672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352872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1352872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735773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1416955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172637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1790457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1790457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735773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-18728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1588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610672" y="3124200"/>
            <a:ext cx="1879854" cy="9342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A99887-A44E-483C-BFD5-F05BF118C233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23392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480792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413992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1413992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796893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1478075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178749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1851577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1851577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796893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42392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-1176808" y="5733256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1588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671792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0592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71592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28592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38192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95392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09592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04992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72700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33392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21362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54762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919192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86801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313938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57192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461992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569419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147792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4157192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071592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852392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928592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623792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47792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842992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699992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995392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5DEEE6-5540-4F0C-B82C-08ADDE120CE8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D3D32B-AA63-4B43-B653-EB46C2A68B5B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458" y="158251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825AA-96F3-43A2-AEB0-BCF4542B2225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2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271464" y="3824064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5017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5017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3432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9576" y="6492901"/>
            <a:ext cx="2844800" cy="365125"/>
          </a:xfrm>
        </p:spPr>
        <p:txBody>
          <a:bodyPr/>
          <a:lstStyle/>
          <a:p>
            <a:pPr>
              <a:defRPr/>
            </a:pPr>
            <a:fld id="{F8F2E0CA-2725-424A-BBDA-A70FA8174B02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00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127448" y="4114799"/>
            <a:ext cx="7992888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7448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64231-4ACD-47CD-8917-7693004E6594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85488F-AD6A-4EE7-863B-63E3964E2EB9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9D76F-CB32-479A-B956-6E7A4C40D21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381844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915244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191344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2934544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2934544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053036" y="4232914"/>
            <a:ext cx="1634108" cy="2020886"/>
            <a:chOff x="5985892" y="4232914"/>
            <a:chExt cx="1634108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5892" y="4768470"/>
              <a:ext cx="300608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5892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296744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524844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1905844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524844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210644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105744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1982044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210644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1791544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915244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915244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353644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353644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953343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908371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148981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148982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6941394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028185" y="1371602"/>
            <a:ext cx="325956" cy="824137"/>
            <a:chOff x="4568" y="1056"/>
            <a:chExt cx="424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568" y="1453"/>
              <a:ext cx="218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458806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315479" y="2011363"/>
            <a:ext cx="1276666" cy="304800"/>
            <a:chOff x="2335" y="1890"/>
            <a:chExt cx="1665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335" y="2089"/>
              <a:ext cx="1251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6814394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546105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211995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804823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1756980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068056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065117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324944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1923126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217517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238335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858344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24744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44144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96744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15344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34344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20144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20144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91544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96344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91344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877144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6888088" y="3284984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698110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697416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02954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01580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697416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697416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432891" y="6492901"/>
            <a:ext cx="2844800" cy="365125"/>
          </a:xfrm>
        </p:spPr>
        <p:txBody>
          <a:bodyPr/>
          <a:lstStyle/>
          <a:p>
            <a:pPr>
              <a:defRPr/>
            </a:pPr>
            <a:fld id="{139A1109-3E0F-44E1-AF85-1B9E855C2752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0768"/>
            <a:ext cx="5558408" cy="2548878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an agent can act by establishing </a:t>
            </a:r>
            <a:r>
              <a:rPr lang="en-US" i="1" dirty="0"/>
              <a:t>goals </a:t>
            </a:r>
            <a:endParaRPr lang="en-US" i="1" dirty="0" smtClean="0"/>
          </a:p>
          <a:p>
            <a:r>
              <a:rPr lang="en-US" dirty="0"/>
              <a:t>C</a:t>
            </a:r>
            <a:r>
              <a:rPr lang="en-US" dirty="0" smtClean="0"/>
              <a:t>onsidering sequences </a:t>
            </a:r>
            <a:r>
              <a:rPr lang="en-US" dirty="0"/>
              <a:t>of actions that might achieve those goals. 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0490" y="1550220"/>
            <a:ext cx="3244185" cy="2433139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677EDF-E7F5-4BB1-9E55-A8DCEBACB8C9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23392" y="4077072"/>
            <a:ext cx="850235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Adobe Caslon Pro" pitchFamily="18" charset="0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200" kern="1200">
                <a:solidFill>
                  <a:srgbClr val="002060"/>
                </a:solidFill>
                <a:latin typeface="Adobe Caslon Pro" pitchFamily="18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Adobe Caslon Pro" pitchFamily="18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200" kern="1200">
                <a:solidFill>
                  <a:srgbClr val="002060"/>
                </a:solidFill>
                <a:latin typeface="Adobe Caslon Pro" pitchFamily="18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3200" kern="1200">
                <a:solidFill>
                  <a:srgbClr val="002060"/>
                </a:solidFill>
                <a:latin typeface="Adobe Caslon Pro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goal and a set of means for achieving the goal is called a </a:t>
            </a:r>
            <a:r>
              <a:rPr lang="en-US" i="1" dirty="0" smtClean="0"/>
              <a:t>problem, </a:t>
            </a:r>
            <a:r>
              <a:rPr lang="en-US" dirty="0" smtClean="0"/>
              <a:t>and the process of exploring what the means can do is called </a:t>
            </a:r>
            <a:r>
              <a:rPr lang="en-US" i="1" dirty="0" smtClean="0"/>
              <a:t>search.</a:t>
            </a:r>
          </a:p>
        </p:txBody>
      </p:sp>
    </p:spTree>
    <p:extLst>
      <p:ext uri="{BB962C8B-B14F-4D97-AF65-F5344CB8AC3E}">
        <p14:creationId xmlns:p14="http://schemas.microsoft.com/office/powerpoint/2010/main" val="11956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416" y="385152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A5A3D2-F1A7-42FD-A92E-0AE46B182F83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9D76F-CB32-479A-B956-6E7A4C40D21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3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796AFC-DEC3-4162-87D7-73EE731C87E4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3552" y="1443038"/>
            <a:ext cx="5838824" cy="441007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776162-0152-4FE6-A194-FF367CBBAE90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77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5156149" y="2454102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6510285" y="2384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6278512" y="280970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6754761" y="280017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6408688" y="2660475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6391225" y="261443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6792859" y="2412826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8220023" y="2265187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8221612" y="2619198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8221612" y="3030361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  <a:r>
              <a:rPr lang="en-US" baseline="30000" dirty="0"/>
              <a:t>2</a:t>
            </a:r>
            <a:r>
              <a:rPr lang="en-US" dirty="0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8235900" y="4655963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6469011" y="492583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7002412" y="384951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4894784" y="2204864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4038675" y="3416126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2485B9-BB71-452F-B932-257A6B8FE747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5336503" y="3083715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4007768" y="2832893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592739" y="2073275"/>
              <a:ext cx="12462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600700" y="2427287"/>
              <a:ext cx="12398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624516" y="2838450"/>
              <a:ext cx="12160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b</a:t>
              </a:r>
              <a:r>
                <a:rPr lang="en-US" baseline="30000" dirty="0"/>
                <a:t>2</a:t>
              </a:r>
              <a:r>
                <a:rPr lang="en-US" dirty="0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624516" y="4464050"/>
              <a:ext cx="15716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/>
                <a:t>b</a:t>
              </a:r>
              <a:r>
                <a:rPr lang="en-US" baseline="30000" dirty="0" err="1"/>
                <a:t>m</a:t>
              </a:r>
              <a:r>
                <a:rPr lang="en-US" dirty="0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4177581" cy="4729164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5377781" y="3137609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5377808" y="3137695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7409781" y="4509294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1108A2-A0AD-4DC6-BA49-595ED3848095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7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432" y="555308"/>
            <a:ext cx="7802880" cy="5852160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F176CF-BAF7-4AB4-A4F9-02BE0A6335D2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32D2E8-0118-4654-9CAB-EC85A9B45D0D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6699443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6112070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6250182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6478785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5519936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6874072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6642296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7118545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6772473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6755008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7156646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8337774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8339360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8339360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8353648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6313683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7366196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6886769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5807968" y="1816671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046787" y="2564904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8328248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DEFEB2-51CE-4D44-A00F-F1B5CD37FA76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28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7848" y="1686470"/>
            <a:ext cx="4723641" cy="3542730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C56D1F-0F4A-4292-99DE-D3800E02E6CE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96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7408" y="1130247"/>
            <a:ext cx="7542213" cy="557535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15814B-5104-4FF8-A076-63E85B9DD7D8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7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9895" y="1341819"/>
            <a:ext cx="4240221" cy="359935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40" y="1657353"/>
            <a:ext cx="5444428" cy="285176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</a:t>
            </a:r>
            <a:r>
              <a:rPr lang="en-US" sz="2000" dirty="0" smtClean="0">
                <a:solidFill>
                  <a:srgbClr val="FF0000"/>
                </a:solidFill>
              </a:rPr>
              <a:t>is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AD34C1-4111-4CDD-96F6-4F73F30AA1F3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2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424" y="1128999"/>
            <a:ext cx="7543902" cy="55766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1F8623-5F01-4D6E-8F35-6B6E46ACC489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294312-1BED-4D7C-B5E3-3AD29FE61BBF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82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7216324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6832149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7036943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6240016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7594152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7362376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7838624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7492554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7475088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7876726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8086276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7438579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5833616" cy="472916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95CDB6-200B-4E03-98FD-0AD5E44DB7B6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11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05223"/>
            <a:ext cx="9400117" cy="1308317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1415480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FF73B0-B224-485F-BB4B-D9E1302ADC18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9D76F-CB32-479A-B956-6E7A4C40D21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7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448" y="548640"/>
            <a:ext cx="7802880" cy="5852160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7431C1-F728-4B77-9784-5E0794A751FE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9D76F-CB32-479A-B956-6E7A4C40D21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63784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4" y="3276599"/>
            <a:ext cx="9400114" cy="338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3AA9A0-33CD-4A7D-B80B-C3E53D97F04A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9D76F-CB32-479A-B956-6E7A4C40D21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1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6776865" y="2261022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6929265" y="2261023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7540453" y="2640435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5545584" cy="472916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What nodes does UCS 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6287915" y="2434056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7642051" y="236420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7410275" y="2789659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7886527" y="278013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7522987" y="259439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7234065" y="2413423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7081665" y="4905797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8134175" y="3829470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7654751" y="438509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406952" y="2261021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591944" y="3034693"/>
            <a:ext cx="848990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</a:t>
            </a:r>
            <a:endParaRPr lang="en-US" dirty="0" smtClean="0"/>
          </a:p>
          <a:p>
            <a:pPr>
              <a:spcBef>
                <a:spcPct val="50000"/>
              </a:spcBef>
            </a:pPr>
            <a:r>
              <a:rPr lang="en-US" dirty="0" smtClean="0"/>
              <a:t> </a:t>
            </a:r>
            <a:r>
              <a:rPr lang="en-US" dirty="0"/>
              <a:t>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7234064" y="2337383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8627891" y="3297657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8453266" y="2902369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8237366" y="2524545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2C6E5D-D31D-4273-B89D-AF19A958AD00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9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6397182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4" y="1447801"/>
            <a:ext cx="5162544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7300468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7038527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8227568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8287888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6932167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168008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3F0A5F-AEFD-4304-A69C-26A1505F0347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632" y="1181329"/>
            <a:ext cx="6351429" cy="53246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DFA140-D8CB-47C2-ACE7-85420075BE40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6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--- </a:t>
            </a:r>
            <a:r>
              <a:rPr lang="en-US" sz="2800" dirty="0"/>
              <a:t>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915" y="1167351"/>
            <a:ext cx="7204286" cy="53255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9681FD-6F05-4D31-85E7-58B325A668AB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4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4" name="Lecture2-demo1-v2.wmv">
            <a:hlinkClick r:id="" action="ppaction://media"/>
            <a:extLst>
              <a:ext uri="{FF2B5EF4-FFF2-40B4-BE49-F238E27FC236}">
                <a16:creationId xmlns:a16="http://schemas.microsoft.com/office/drawing/2014/main" id="{E3782A8B-5B8B-1E41-AB91-C2AF3274B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016" y="1219200"/>
            <a:ext cx="9120336" cy="516245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6A704D-87B7-4DC5-A2C3-619A00D16799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408368" cy="1143000"/>
          </a:xfrm>
        </p:spPr>
        <p:txBody>
          <a:bodyPr/>
          <a:lstStyle/>
          <a:p>
            <a:r>
              <a:rPr lang="en-US" sz="2800" dirty="0"/>
              <a:t>Video of Demo Maze with Deep/Shallow </a:t>
            </a:r>
            <a:r>
              <a:rPr lang="en-US" sz="2800" dirty="0" smtClean="0"/>
              <a:t>Water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/>
              <a:t>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489" y="1117600"/>
            <a:ext cx="7215715" cy="5333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03B5E3-1B17-42DC-AEBE-AFA986012433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408368" cy="1143000"/>
          </a:xfrm>
        </p:spPr>
        <p:txBody>
          <a:bodyPr/>
          <a:lstStyle/>
          <a:p>
            <a:r>
              <a:rPr lang="en-US" sz="2800" dirty="0"/>
              <a:t>Video of Demo Maze with Deep/Shallow </a:t>
            </a:r>
            <a:r>
              <a:rPr lang="en-US" sz="2800" dirty="0" smtClean="0"/>
              <a:t>Water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/>
              <a:t>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424" y="1117600"/>
            <a:ext cx="7215716" cy="5334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55EB66-B9DF-45DC-BAE4-FB62B798A5F8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5960" y="1452699"/>
            <a:ext cx="3760239" cy="2924630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3B526D-A074-49B3-8319-49AD0F1DF2E2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9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>
            <a:normAutofit fontScale="92500"/>
          </a:bodyPr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5"/>
            <a:ext cx="4281775" cy="2976505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EADB77-92E7-4723-B690-ED46B838561D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353" y="1641585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5018617" y="1233466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1514" y="2134187"/>
            <a:ext cx="6474205" cy="2711521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3A0FA4-B3AA-467B-9BFF-AE8647AB8F6E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5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79359"/>
            <a:ext cx="7668343" cy="56682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"/>
              </a:spcBef>
            </a:pPr>
            <a:r>
              <a:rPr spc="-5" dirty="0"/>
              <a:t>Thank</a:t>
            </a:r>
            <a:r>
              <a:rPr spc="-85" dirty="0"/>
              <a:t> </a:t>
            </a:r>
            <a:r>
              <a:rPr spc="-5" dirty="0"/>
              <a:t>You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61351" y="3451563"/>
            <a:ext cx="55924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chemeClr val="bg1"/>
                </a:solidFill>
                <a:latin typeface="Arial"/>
                <a:cs typeface="Arial"/>
              </a:rPr>
              <a:t>Required Reading</a:t>
            </a:r>
            <a:r>
              <a:rPr sz="1400" b="1" spc="-5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14"/>
          <p:cNvSpPr txBox="1"/>
          <p:nvPr/>
        </p:nvSpPr>
        <p:spPr>
          <a:xfrm>
            <a:off x="154864" y="1196752"/>
            <a:ext cx="9181496" cy="58067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600" b="1" spc="-5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8800" b="1" spc="-5" dirty="0" smtClean="0">
                <a:solidFill>
                  <a:srgbClr val="FF0000"/>
                </a:solidFill>
                <a:latin typeface="Arial"/>
                <a:cs typeface="Arial"/>
              </a:rPr>
              <a:t>Any more Queries</a:t>
            </a:r>
            <a:endParaRPr lang="en-US" sz="8800" spc="-5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lang="en-US" sz="16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0229BC-CFB4-4F4F-93D4-3E145F620833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4" name="Lecture2-demo2-v2.wmv">
            <a:hlinkClick r:id="" action="ppaction://media"/>
            <a:extLst>
              <a:ext uri="{FF2B5EF4-FFF2-40B4-BE49-F238E27FC236}">
                <a16:creationId xmlns:a16="http://schemas.microsoft.com/office/drawing/2014/main" id="{AABF5375-1D87-0847-9582-E257BF0B6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34" y="1124661"/>
            <a:ext cx="9365883" cy="530144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FCC134-310C-4C0E-93E2-208111E95594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9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4126" y="2492896"/>
            <a:ext cx="3840455" cy="3375305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7D140C-C34C-4C01-8F13-70775A170467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5512" y="1100766"/>
            <a:ext cx="9425630" cy="53352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B1AB0F-3F28-4B34-92BF-3BC5142FC6AD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2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8735" y="1125540"/>
            <a:ext cx="9428852" cy="533708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C04742-1FF1-4972-AB8E-C4110B533A20}" type="datetime8">
              <a:rPr lang="en-US" smtClean="0"/>
              <a:t>9/13/2020 3:30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4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10566</TotalTime>
  <Words>2220</Words>
  <Application>Microsoft Office PowerPoint</Application>
  <PresentationFormat>Widescreen</PresentationFormat>
  <Paragraphs>822</Paragraphs>
  <Slides>55</Slides>
  <Notes>54</Notes>
  <HiddenSlides>0</HiddenSlides>
  <MMClips>10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Adobe Caslon Pro</vt:lpstr>
      <vt:lpstr>Adobe Caslon Pro Bold</vt:lpstr>
      <vt:lpstr>Arial</vt:lpstr>
      <vt:lpstr>Calibri</vt:lpstr>
      <vt:lpstr>Helvetica</vt:lpstr>
      <vt:lpstr>Helvetica Neue</vt:lpstr>
      <vt:lpstr>Palatino</vt:lpstr>
      <vt:lpstr>Palatino Linotype</vt:lpstr>
      <vt:lpstr>Symbol</vt:lpstr>
      <vt:lpstr>Times New Roman</vt:lpstr>
      <vt:lpstr>Wingdings</vt:lpstr>
      <vt:lpstr>Office Theme</vt:lpstr>
      <vt:lpstr>PowerPoint Presentation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Video of Demo Maze Water DFS/BFS (part 1)</vt:lpstr>
      <vt:lpstr>Video of Demo Maze Water DFS/BFS (part 2)</vt:lpstr>
      <vt:lpstr>Quiz: DFS vs BFS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 --- DFS, BFS, or UCS? (part 1)</vt:lpstr>
      <vt:lpstr>Video of Demo Maze with Deep/Shallow Water  --- DFS, BFS, or UCS? (part 2)</vt:lpstr>
      <vt:lpstr>Video of Demo Maze with Deep/Shallow Water  --- DFS, BFS, or UCS? (part 3)</vt:lpstr>
      <vt:lpstr>The One Queue</vt:lpstr>
      <vt:lpstr>Search and Models</vt:lpstr>
      <vt:lpstr>Search Gone Wrong?</vt:lpstr>
      <vt:lpstr>Thank You</vt:lpstr>
    </vt:vector>
  </TitlesOfParts>
  <Company>ambiaance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saikishor jangiti</dc:creator>
  <cp:lastModifiedBy>Admin</cp:lastModifiedBy>
  <cp:revision>1068</cp:revision>
  <dcterms:created xsi:type="dcterms:W3CDTF">2011-05-03T06:18:41Z</dcterms:created>
  <dcterms:modified xsi:type="dcterms:W3CDTF">2020-09-13T10:20:35Z</dcterms:modified>
</cp:coreProperties>
</file>